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E48D5-46E7-E44D-89AC-36FDB44C8E31}" v="17" dt="2024-04-16T01:37:47.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160" d="100"/>
          <a:sy n="160" d="100"/>
        </p:scale>
        <p:origin x="2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son, Lasira L." userId="572c79f2-65a8-4fad-9e62-a878ca9b64a0" providerId="ADAL" clId="{F88E48D5-46E7-E44D-89AC-36FDB44C8E31}"/>
    <pc:docChg chg="modSld">
      <pc:chgData name="Nicholson, Lasira L." userId="572c79f2-65a8-4fad-9e62-a878ca9b64a0" providerId="ADAL" clId="{F88E48D5-46E7-E44D-89AC-36FDB44C8E31}" dt="2024-04-16T01:37:47.548" v="15"/>
      <pc:docMkLst>
        <pc:docMk/>
      </pc:docMkLst>
      <pc:sldChg chg="addSp delSp modSp modTransition modAnim">
        <pc:chgData name="Nicholson, Lasira L." userId="572c79f2-65a8-4fad-9e62-a878ca9b64a0" providerId="ADAL" clId="{F88E48D5-46E7-E44D-89AC-36FDB44C8E31}" dt="2024-04-16T01:31:29.394" v="5"/>
        <pc:sldMkLst>
          <pc:docMk/>
          <pc:sldMk cId="0" sldId="256"/>
        </pc:sldMkLst>
        <pc:picChg chg="add del mod">
          <ac:chgData name="Nicholson, Lasira L." userId="572c79f2-65a8-4fad-9e62-a878ca9b64a0" providerId="ADAL" clId="{F88E48D5-46E7-E44D-89AC-36FDB44C8E31}" dt="2024-04-16T01:30:43.470" v="2"/>
          <ac:picMkLst>
            <pc:docMk/>
            <pc:sldMk cId="0" sldId="256"/>
            <ac:picMk id="7" creationId="{C67E9351-A400-FA60-F467-EEF5F2AE92C0}"/>
          </ac:picMkLst>
        </pc:picChg>
        <pc:picChg chg="add del mod">
          <ac:chgData name="Nicholson, Lasira L." userId="572c79f2-65a8-4fad-9e62-a878ca9b64a0" providerId="ADAL" clId="{F88E48D5-46E7-E44D-89AC-36FDB44C8E31}" dt="2024-04-16T01:31:18.952" v="4"/>
          <ac:picMkLst>
            <pc:docMk/>
            <pc:sldMk cId="0" sldId="256"/>
            <ac:picMk id="13" creationId="{3F0CF8CB-4303-2C65-646A-03BEA056111F}"/>
          </ac:picMkLst>
        </pc:picChg>
        <pc:picChg chg="add mod">
          <ac:chgData name="Nicholson, Lasira L." userId="572c79f2-65a8-4fad-9e62-a878ca9b64a0" providerId="ADAL" clId="{F88E48D5-46E7-E44D-89AC-36FDB44C8E31}" dt="2024-04-16T01:31:29.394" v="5"/>
          <ac:picMkLst>
            <pc:docMk/>
            <pc:sldMk cId="0" sldId="256"/>
            <ac:picMk id="17" creationId="{46525C40-EA50-A012-BF6C-6E61E1818DEB}"/>
          </ac:picMkLst>
        </pc:picChg>
      </pc:sldChg>
      <pc:sldChg chg="addSp delSp modSp modTransition modAnim modNotes">
        <pc:chgData name="Nicholson, Lasira L." userId="572c79f2-65a8-4fad-9e62-a878ca9b64a0" providerId="ADAL" clId="{F88E48D5-46E7-E44D-89AC-36FDB44C8E31}" dt="2024-04-16T01:33:33.467" v="10"/>
        <pc:sldMkLst>
          <pc:docMk/>
          <pc:sldMk cId="0" sldId="257"/>
        </pc:sldMkLst>
        <pc:picChg chg="add del mod">
          <ac:chgData name="Nicholson, Lasira L." userId="572c79f2-65a8-4fad-9e62-a878ca9b64a0" providerId="ADAL" clId="{F88E48D5-46E7-E44D-89AC-36FDB44C8E31}" dt="2024-04-16T01:32:05.208" v="7"/>
          <ac:picMkLst>
            <pc:docMk/>
            <pc:sldMk cId="0" sldId="257"/>
            <ac:picMk id="7" creationId="{8C6381C2-52A4-4C38-7F0D-CBACFFFDCF68}"/>
          </ac:picMkLst>
        </pc:picChg>
        <pc:picChg chg="add del mod">
          <ac:chgData name="Nicholson, Lasira L." userId="572c79f2-65a8-4fad-9e62-a878ca9b64a0" providerId="ADAL" clId="{F88E48D5-46E7-E44D-89AC-36FDB44C8E31}" dt="2024-04-16T01:32:59.572" v="9"/>
          <ac:picMkLst>
            <pc:docMk/>
            <pc:sldMk cId="0" sldId="257"/>
            <ac:picMk id="11" creationId="{D176C950-E03B-C970-581C-1AACFB53B204}"/>
          </ac:picMkLst>
        </pc:picChg>
        <pc:picChg chg="add mod">
          <ac:chgData name="Nicholson, Lasira L." userId="572c79f2-65a8-4fad-9e62-a878ca9b64a0" providerId="ADAL" clId="{F88E48D5-46E7-E44D-89AC-36FDB44C8E31}" dt="2024-04-16T01:33:33.467" v="10"/>
          <ac:picMkLst>
            <pc:docMk/>
            <pc:sldMk cId="0" sldId="257"/>
            <ac:picMk id="17" creationId="{4BB7B3B9-3648-2866-E98B-591960C729A6}"/>
          </ac:picMkLst>
        </pc:picChg>
      </pc:sldChg>
      <pc:sldChg chg="addSp modSp modNotes">
        <pc:chgData name="Nicholson, Lasira L." userId="572c79f2-65a8-4fad-9e62-a878ca9b64a0" providerId="ADAL" clId="{F88E48D5-46E7-E44D-89AC-36FDB44C8E31}" dt="2024-04-16T01:35:01.180" v="11"/>
        <pc:sldMkLst>
          <pc:docMk/>
          <pc:sldMk cId="0" sldId="258"/>
        </pc:sldMkLst>
        <pc:picChg chg="add mod">
          <ac:chgData name="Nicholson, Lasira L." userId="572c79f2-65a8-4fad-9e62-a878ca9b64a0" providerId="ADAL" clId="{F88E48D5-46E7-E44D-89AC-36FDB44C8E31}" dt="2024-04-16T01:35:01.180" v="11"/>
          <ac:picMkLst>
            <pc:docMk/>
            <pc:sldMk cId="0" sldId="258"/>
            <ac:picMk id="5" creationId="{455C8158-D3E8-4847-C663-05E9718614F8}"/>
          </ac:picMkLst>
        </pc:picChg>
      </pc:sldChg>
      <pc:sldChg chg="addSp modSp modNotes">
        <pc:chgData name="Nicholson, Lasira L." userId="572c79f2-65a8-4fad-9e62-a878ca9b64a0" providerId="ADAL" clId="{F88E48D5-46E7-E44D-89AC-36FDB44C8E31}" dt="2024-04-16T01:35:41.703" v="12"/>
        <pc:sldMkLst>
          <pc:docMk/>
          <pc:sldMk cId="0" sldId="259"/>
        </pc:sldMkLst>
        <pc:picChg chg="add mod">
          <ac:chgData name="Nicholson, Lasira L." userId="572c79f2-65a8-4fad-9e62-a878ca9b64a0" providerId="ADAL" clId="{F88E48D5-46E7-E44D-89AC-36FDB44C8E31}" dt="2024-04-16T01:35:41.703" v="12"/>
          <ac:picMkLst>
            <pc:docMk/>
            <pc:sldMk cId="0" sldId="259"/>
            <ac:picMk id="5" creationId="{73F10C2C-1E2D-F550-F31C-34E2E8C0B35B}"/>
          </ac:picMkLst>
        </pc:picChg>
      </pc:sldChg>
      <pc:sldChg chg="addSp modSp modNotes">
        <pc:chgData name="Nicholson, Lasira L." userId="572c79f2-65a8-4fad-9e62-a878ca9b64a0" providerId="ADAL" clId="{F88E48D5-46E7-E44D-89AC-36FDB44C8E31}" dt="2024-04-16T01:36:51.561" v="13"/>
        <pc:sldMkLst>
          <pc:docMk/>
          <pc:sldMk cId="0" sldId="260"/>
        </pc:sldMkLst>
        <pc:picChg chg="add mod">
          <ac:chgData name="Nicholson, Lasira L." userId="572c79f2-65a8-4fad-9e62-a878ca9b64a0" providerId="ADAL" clId="{F88E48D5-46E7-E44D-89AC-36FDB44C8E31}" dt="2024-04-16T01:36:51.561" v="13"/>
          <ac:picMkLst>
            <pc:docMk/>
            <pc:sldMk cId="0" sldId="260"/>
            <ac:picMk id="4" creationId="{51E70852-6E7D-4206-6077-8CB17F4B1A35}"/>
          </ac:picMkLst>
        </pc:picChg>
      </pc:sldChg>
      <pc:sldChg chg="addSp modSp modNotes">
        <pc:chgData name="Nicholson, Lasira L." userId="572c79f2-65a8-4fad-9e62-a878ca9b64a0" providerId="ADAL" clId="{F88E48D5-46E7-E44D-89AC-36FDB44C8E31}" dt="2024-04-16T01:37:37.290" v="14"/>
        <pc:sldMkLst>
          <pc:docMk/>
          <pc:sldMk cId="0" sldId="261"/>
        </pc:sldMkLst>
        <pc:picChg chg="add mod">
          <ac:chgData name="Nicholson, Lasira L." userId="572c79f2-65a8-4fad-9e62-a878ca9b64a0" providerId="ADAL" clId="{F88E48D5-46E7-E44D-89AC-36FDB44C8E31}" dt="2024-04-16T01:37:37.290" v="14"/>
          <ac:picMkLst>
            <pc:docMk/>
            <pc:sldMk cId="0" sldId="261"/>
            <ac:picMk id="4" creationId="{C714F94C-2D90-D9A1-39FA-3FB70589AE5F}"/>
          </ac:picMkLst>
        </pc:picChg>
      </pc:sldChg>
      <pc:sldChg chg="addSp modSp modNotes">
        <pc:chgData name="Nicholson, Lasira L." userId="572c79f2-65a8-4fad-9e62-a878ca9b64a0" providerId="ADAL" clId="{F88E48D5-46E7-E44D-89AC-36FDB44C8E31}" dt="2024-04-16T01:37:47.548" v="15"/>
        <pc:sldMkLst>
          <pc:docMk/>
          <pc:sldMk cId="0" sldId="262"/>
        </pc:sldMkLst>
        <pc:picChg chg="add mod">
          <ac:chgData name="Nicholson, Lasira L." userId="572c79f2-65a8-4fad-9e62-a878ca9b64a0" providerId="ADAL" clId="{F88E48D5-46E7-E44D-89AC-36FDB44C8E31}" dt="2024-04-16T01:37:47.548" v="15"/>
          <ac:picMkLst>
            <pc:docMk/>
            <pc:sldMk cId="0" sldId="262"/>
            <ac:picMk id="4" creationId="{05B795D8-1903-2409-5292-5870034F0C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ca9ee03b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ca9ee03b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9ca9ee03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9ca9ee03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9ca9ee03b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9ca9ee03b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ca9ee03b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ca9ee03b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ca9ee03b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9ca9ee03b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ca36418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cca36418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doi.org/10.1108/PR-10-2018-0427"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simplypsychology.org/differences-between-extrinsic-and-intrinsic-motivation.html" TargetMode="External"/><Relationship Id="rId5" Type="http://schemas.openxmlformats.org/officeDocument/2006/relationships/hyperlink" Target="https://www.sketchbubble.com/en/presentation-extrinsic-motivation.html"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26643" y="240897"/>
            <a:ext cx="6704400" cy="2455200"/>
          </a:xfrm>
          <a:prstGeom prst="rect">
            <a:avLst/>
          </a:prstGeom>
        </p:spPr>
        <p:txBody>
          <a:bodyPr spcFirstLastPara="1" wrap="square" lIns="91425" tIns="91425" rIns="91425" bIns="91425" anchor="b" anchorCtr="0">
            <a:normAutofit/>
          </a:bodyPr>
          <a:lstStyle/>
          <a:p>
            <a:pPr marL="0" lvl="0" indent="0" algn="l" rtl="0">
              <a:lnSpc>
                <a:spcPct val="107500"/>
              </a:lnSpc>
              <a:spcBef>
                <a:spcPts val="0"/>
              </a:spcBef>
              <a:spcAft>
                <a:spcPts val="0"/>
              </a:spcAft>
              <a:buNone/>
            </a:pPr>
            <a:endParaRPr sz="2300" dirty="0">
              <a:highlight>
                <a:schemeClr val="lt1"/>
              </a:highlight>
              <a:latin typeface="Times New Roman"/>
              <a:ea typeface="Times New Roman"/>
              <a:cs typeface="Times New Roman"/>
              <a:sym typeface="Times New Roman"/>
            </a:endParaRPr>
          </a:p>
          <a:p>
            <a:pPr marL="0" lvl="0" indent="0" algn="ctr" rtl="0">
              <a:spcBef>
                <a:spcPts val="0"/>
              </a:spcBef>
              <a:spcAft>
                <a:spcPts val="0"/>
              </a:spcAft>
              <a:buNone/>
            </a:pPr>
            <a:r>
              <a:rPr lang="en" dirty="0"/>
              <a:t>Extrinsic Motivation</a:t>
            </a:r>
            <a:endParaRPr dirty="0"/>
          </a:p>
        </p:txBody>
      </p:sp>
      <p:sp>
        <p:nvSpPr>
          <p:cNvPr id="55" name="Google Shape;55;p13"/>
          <p:cNvSpPr txBox="1">
            <a:spLocks noGrp="1"/>
          </p:cNvSpPr>
          <p:nvPr>
            <p:ph type="subTitle" idx="1"/>
          </p:nvPr>
        </p:nvSpPr>
        <p:spPr>
          <a:xfrm>
            <a:off x="1270263" y="30949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Maurice Jones, </a:t>
            </a:r>
            <a:r>
              <a:rPr lang="en" dirty="0" err="1">
                <a:solidFill>
                  <a:schemeClr val="dk1"/>
                </a:solidFill>
              </a:rPr>
              <a:t>Lasira</a:t>
            </a:r>
            <a:r>
              <a:rPr lang="en" dirty="0">
                <a:solidFill>
                  <a:schemeClr val="dk1"/>
                </a:solidFill>
              </a:rPr>
              <a:t> Nicholson</a:t>
            </a:r>
            <a:endParaRPr dirty="0">
              <a:solidFill>
                <a:schemeClr val="dk1"/>
              </a:solidFill>
            </a:endParaRPr>
          </a:p>
        </p:txBody>
      </p:sp>
      <p:pic>
        <p:nvPicPr>
          <p:cNvPr id="17" name="Audio 16">
            <a:extLst>
              <a:ext uri="{FF2B5EF4-FFF2-40B4-BE49-F238E27FC236}">
                <a16:creationId xmlns:a16="http://schemas.microsoft.com/office/drawing/2014/main" id="{46525C40-EA50-A012-BF6C-6E61E1818D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89"/>
    </mc:Choice>
    <mc:Fallback>
      <p:transition spd="slow" advTm="6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26675" y="102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 </a:t>
            </a:r>
            <a:endParaRPr/>
          </a:p>
        </p:txBody>
      </p:sp>
      <p:sp>
        <p:nvSpPr>
          <p:cNvPr id="61" name="Google Shape;61;p14"/>
          <p:cNvSpPr txBox="1">
            <a:spLocks noGrp="1"/>
          </p:cNvSpPr>
          <p:nvPr>
            <p:ph type="body" idx="1"/>
          </p:nvPr>
        </p:nvSpPr>
        <p:spPr>
          <a:xfrm>
            <a:off x="283975" y="603750"/>
            <a:ext cx="6913200" cy="39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Extrinsic motivation is motivation fueled by external benefits. These might be material, like money or grades, or intangible, like acclaim or renown. Unlike intrinsic motivation, which comes from inside the individual, extrinsic motivation is only motivated by external incentives.</a:t>
            </a:r>
            <a:endParaRPr>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a:solidFill>
                  <a:schemeClr val="dk1"/>
                </a:solidFill>
                <a:latin typeface="Times New Roman"/>
                <a:ea typeface="Times New Roman"/>
                <a:cs typeface="Times New Roman"/>
                <a:sym typeface="Times New Roman"/>
              </a:rPr>
              <a:t>People who are intrinsically driven will continue to execute an activity even if it is not inherently enjoyable. For example, they will perform something at work that they do not love in order to earn a living.</a:t>
            </a:r>
            <a:endParaRPr>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62" name="Google Shape;62;p14"/>
          <p:cNvPicPr preferRelativeResize="0"/>
          <p:nvPr/>
        </p:nvPicPr>
        <p:blipFill>
          <a:blip r:embed="rId5">
            <a:alphaModFix/>
          </a:blip>
          <a:stretch>
            <a:fillRect/>
          </a:stretch>
        </p:blipFill>
        <p:spPr>
          <a:xfrm>
            <a:off x="5080425" y="3126750"/>
            <a:ext cx="3846073" cy="1825075"/>
          </a:xfrm>
          <a:prstGeom prst="rect">
            <a:avLst/>
          </a:prstGeom>
          <a:noFill/>
          <a:ln>
            <a:noFill/>
          </a:ln>
        </p:spPr>
      </p:pic>
      <p:pic>
        <p:nvPicPr>
          <p:cNvPr id="17" name="Audio 16">
            <a:extLst>
              <a:ext uri="{FF2B5EF4-FFF2-40B4-BE49-F238E27FC236}">
                <a16:creationId xmlns:a16="http://schemas.microsoft.com/office/drawing/2014/main" id="{4BB7B3B9-3648-2866-E98B-591960C729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982"/>
    </mc:Choice>
    <mc:Fallback>
      <p:transition spd="slow" advTm="28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Extrinsic </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74650" algn="l" rtl="0">
              <a:lnSpc>
                <a:spcPct val="95000"/>
              </a:lnSpc>
              <a:spcBef>
                <a:spcPts val="0"/>
              </a:spcBef>
              <a:spcAft>
                <a:spcPts val="0"/>
              </a:spcAft>
              <a:buClr>
                <a:schemeClr val="dk1"/>
              </a:buClr>
              <a:buSzPts val="2300"/>
              <a:buFont typeface="Times New Roman"/>
              <a:buAutoNum type="arabicPeriod"/>
            </a:pPr>
            <a:r>
              <a:rPr lang="en" sz="2300">
                <a:solidFill>
                  <a:schemeClr val="dk1"/>
                </a:solidFill>
                <a:latin typeface="Times New Roman"/>
                <a:ea typeface="Times New Roman"/>
                <a:cs typeface="Times New Roman"/>
                <a:sym typeface="Times New Roman"/>
              </a:rPr>
              <a:t>Competing for a trophy or reward in a sporting event, for example</a:t>
            </a:r>
            <a:endParaRPr sz="23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Doing schoolwork in order to get a high grade</a:t>
            </a:r>
            <a:endParaRPr sz="21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Working diligently on a task or activity in order to obtain acclaim and recognition</a:t>
            </a:r>
            <a:endParaRPr sz="21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Using a store loyalty card to earn points, discounts, and prizes when shopping</a:t>
            </a:r>
            <a:endParaRPr sz="21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Doing schoolwork in order to obtain a prize, such as a special treat or gift</a:t>
            </a:r>
            <a:endParaRPr sz="21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Performing unpleasant things at work in order to retain a consistent wage</a:t>
            </a:r>
            <a:endParaRPr sz="2100">
              <a:solidFill>
                <a:schemeClr val="dk1"/>
              </a:solidFill>
              <a:latin typeface="Times New Roman"/>
              <a:ea typeface="Times New Roman"/>
              <a:cs typeface="Times New Roman"/>
              <a:sym typeface="Times New Roman"/>
            </a:endParaRPr>
          </a:p>
          <a:p>
            <a:pPr marL="457200" lvl="0" indent="-361950" algn="l" rtl="0">
              <a:lnSpc>
                <a:spcPct val="95000"/>
              </a:lnSpc>
              <a:spcBef>
                <a:spcPts val="0"/>
              </a:spcBef>
              <a:spcAft>
                <a:spcPts val="0"/>
              </a:spcAft>
              <a:buClr>
                <a:schemeClr val="dk1"/>
              </a:buClr>
              <a:buSzPts val="2100"/>
              <a:buFont typeface="Times New Roman"/>
              <a:buAutoNum type="arabicPeriod"/>
            </a:pPr>
            <a:r>
              <a:rPr lang="en" sz="2100">
                <a:solidFill>
                  <a:schemeClr val="dk1"/>
                </a:solidFill>
                <a:latin typeface="Times New Roman"/>
                <a:ea typeface="Times New Roman"/>
                <a:cs typeface="Times New Roman"/>
                <a:sym typeface="Times New Roman"/>
              </a:rPr>
              <a:t>Using a certain credit card to receive airline miles</a:t>
            </a:r>
            <a:endParaRPr sz="21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1200"/>
              </a:spcAft>
              <a:buNone/>
            </a:pPr>
            <a:endParaRPr/>
          </a:p>
        </p:txBody>
      </p:sp>
      <p:pic>
        <p:nvPicPr>
          <p:cNvPr id="5" name="Audio 4">
            <a:extLst>
              <a:ext uri="{FF2B5EF4-FFF2-40B4-BE49-F238E27FC236}">
                <a16:creationId xmlns:a16="http://schemas.microsoft.com/office/drawing/2014/main" id="{455C8158-D3E8-4847-C663-05E9718614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672"/>
    </mc:Choice>
    <mc:Fallback>
      <p:transition spd="slow" advTm="41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It Has </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dk1"/>
                </a:solidFill>
              </a:rPr>
              <a:t>T</a:t>
            </a:r>
            <a:r>
              <a:rPr lang="en" sz="2000">
                <a:solidFill>
                  <a:schemeClr val="dk1"/>
                </a:solidFill>
                <a:latin typeface="Times New Roman"/>
                <a:ea typeface="Times New Roman"/>
                <a:cs typeface="Times New Roman"/>
                <a:sym typeface="Times New Roman"/>
              </a:rPr>
              <a:t>his form of motivation may be really successful. Consider all of the activities you have done in your life to obtain some form of external reward.</a:t>
            </a:r>
            <a:endParaRPr sz="20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20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2000">
                <a:solidFill>
                  <a:schemeClr val="dk1"/>
                </a:solidFill>
                <a:latin typeface="Times New Roman"/>
                <a:ea typeface="Times New Roman"/>
                <a:cs typeface="Times New Roman"/>
                <a:sym typeface="Times New Roman"/>
              </a:rPr>
              <a:t>Extrinsic motivation is not a negative thing. External incentives may be a valuable and effective strategy for keeping individuals motivated and on target. This is especially crucial when people are required to finish something they find difficult or uninteresting, such as a tiresome work-related project or a lengthy school assignment.</a:t>
            </a:r>
            <a:endParaRPr sz="20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5" name="Audio 4">
            <a:extLst>
              <a:ext uri="{FF2B5EF4-FFF2-40B4-BE49-F238E27FC236}">
                <a16:creationId xmlns:a16="http://schemas.microsoft.com/office/drawing/2014/main" id="{73F10C2C-1E2D-F550-F31C-34E2E8C0B3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448"/>
    </mc:Choice>
    <mc:Fallback>
      <p:transition spd="slow" advTm="26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people use </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900">
                <a:solidFill>
                  <a:schemeClr val="dk1"/>
                </a:solidFill>
                <a:latin typeface="Times New Roman"/>
                <a:ea typeface="Times New Roman"/>
                <a:cs typeface="Times New Roman"/>
                <a:sym typeface="Times New Roman"/>
              </a:rPr>
              <a:t>When individuals are uninterested in the action</a:t>
            </a:r>
            <a:endParaRPr sz="19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None/>
            </a:pPr>
            <a:r>
              <a:rPr lang="en" sz="1900">
                <a:solidFill>
                  <a:schemeClr val="dk1"/>
                </a:solidFill>
                <a:latin typeface="Times New Roman"/>
                <a:ea typeface="Times New Roman"/>
                <a:cs typeface="Times New Roman"/>
                <a:sym typeface="Times New Roman"/>
              </a:rPr>
              <a:t>When people lack the necessary abilities to begin</a:t>
            </a:r>
            <a:endParaRPr sz="19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None/>
            </a:pPr>
            <a:r>
              <a:rPr lang="en" sz="1900">
                <a:solidFill>
                  <a:schemeClr val="dk1"/>
                </a:solidFill>
                <a:latin typeface="Times New Roman"/>
                <a:ea typeface="Times New Roman"/>
                <a:cs typeface="Times New Roman"/>
                <a:sym typeface="Times New Roman"/>
              </a:rPr>
              <a:t>When a temporary motivation for a certain goal is required</a:t>
            </a:r>
            <a:endParaRPr sz="19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None/>
            </a:pPr>
            <a:r>
              <a:rPr lang="en" sz="1900">
                <a:solidFill>
                  <a:schemeClr val="dk1"/>
                </a:solidFill>
                <a:latin typeface="Times New Roman"/>
                <a:ea typeface="Times New Roman"/>
                <a:cs typeface="Times New Roman"/>
                <a:sym typeface="Times New Roman"/>
              </a:rPr>
              <a:t>When workers are working on a long-term project and require minor incentives to keep them motivated, now is a good time to give them one.</a:t>
            </a:r>
            <a:endParaRPr sz="19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None/>
            </a:pPr>
            <a:r>
              <a:rPr lang="en" sz="1900">
                <a:solidFill>
                  <a:schemeClr val="dk1"/>
                </a:solidFill>
                <a:latin typeface="Times New Roman"/>
                <a:ea typeface="Times New Roman"/>
                <a:cs typeface="Times New Roman"/>
                <a:sym typeface="Times New Roman"/>
              </a:rPr>
              <a:t>In these cases, the incentives should be kept limited and related closely to the performance of a specific activity.2 External motivators should be gradually phased away once some intrinsic interest has been produced and certain necessary abilities have been established.</a:t>
            </a:r>
            <a:endParaRPr sz="1900">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1200"/>
              </a:spcAft>
              <a:buNone/>
            </a:pPr>
            <a:endParaRPr/>
          </a:p>
        </p:txBody>
      </p:sp>
      <p:sp>
        <p:nvSpPr>
          <p:cNvPr id="81" name="Google Shape;81;p17"/>
          <p:cNvSpPr txBox="1"/>
          <p:nvPr/>
        </p:nvSpPr>
        <p:spPr>
          <a:xfrm>
            <a:off x="6170350" y="1267375"/>
            <a:ext cx="298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2"/>
              </a:solidFill>
            </a:endParaRPr>
          </a:p>
        </p:txBody>
      </p:sp>
      <p:pic>
        <p:nvPicPr>
          <p:cNvPr id="82" name="Google Shape;82;p17"/>
          <p:cNvPicPr preferRelativeResize="0"/>
          <p:nvPr/>
        </p:nvPicPr>
        <p:blipFill>
          <a:blip r:embed="rId5">
            <a:alphaModFix/>
          </a:blip>
          <a:stretch>
            <a:fillRect/>
          </a:stretch>
        </p:blipFill>
        <p:spPr>
          <a:xfrm>
            <a:off x="6313000" y="266000"/>
            <a:ext cx="2519300" cy="1889475"/>
          </a:xfrm>
          <a:prstGeom prst="rect">
            <a:avLst/>
          </a:prstGeom>
          <a:noFill/>
          <a:ln>
            <a:noFill/>
          </a:ln>
        </p:spPr>
      </p:pic>
      <p:pic>
        <p:nvPicPr>
          <p:cNvPr id="4" name="Audio 3">
            <a:extLst>
              <a:ext uri="{FF2B5EF4-FFF2-40B4-BE49-F238E27FC236}">
                <a16:creationId xmlns:a16="http://schemas.microsoft.com/office/drawing/2014/main" id="{51E70852-6E7D-4206-6077-8CB17F4B1A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675"/>
    </mc:Choice>
    <mc:Fallback>
      <p:transition spd="slow" advTm="49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 life Example</a:t>
            </a:r>
            <a:endParaRPr/>
          </a:p>
        </p:txBody>
      </p:sp>
      <p:sp>
        <p:nvSpPr>
          <p:cNvPr id="88" name="Google Shape;88;p18"/>
          <p:cNvSpPr txBox="1">
            <a:spLocks noGrp="1"/>
          </p:cNvSpPr>
          <p:nvPr>
            <p:ph type="body" idx="1"/>
          </p:nvPr>
        </p:nvSpPr>
        <p:spPr>
          <a:xfrm>
            <a:off x="311700" y="1979700"/>
            <a:ext cx="5627400" cy="2589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2100">
                <a:solidFill>
                  <a:schemeClr val="dk1"/>
                </a:solidFill>
                <a:latin typeface="Times New Roman"/>
                <a:ea typeface="Times New Roman"/>
                <a:cs typeface="Times New Roman"/>
                <a:sym typeface="Times New Roman"/>
              </a:rPr>
              <a:t>A real life example being paid to complete a job. You may prefer to spend your day doing something other than work, but you must go to work in order to pay your bills. In this case, your capacity to finance your everyday costs is extrinsically motivating you. In exchange, you must work a certain number of hours per week to be paid. Or for college students, doing homework and studying all year some people are very unmotivated but want a degree so they continue school until they graduate, could be spending their young year partying and just doing whatever but decide to pursue a degree.</a:t>
            </a:r>
            <a:endParaRPr sz="2100">
              <a:solidFill>
                <a:schemeClr val="dk1"/>
              </a:solidFill>
              <a:latin typeface="Times New Roman"/>
              <a:ea typeface="Times New Roman"/>
              <a:cs typeface="Times New Roman"/>
              <a:sym typeface="Times New Roman"/>
            </a:endParaRPr>
          </a:p>
        </p:txBody>
      </p:sp>
      <p:pic>
        <p:nvPicPr>
          <p:cNvPr id="89" name="Google Shape;89;p18"/>
          <p:cNvPicPr preferRelativeResize="0"/>
          <p:nvPr/>
        </p:nvPicPr>
        <p:blipFill>
          <a:blip r:embed="rId5">
            <a:alphaModFix/>
          </a:blip>
          <a:stretch>
            <a:fillRect/>
          </a:stretch>
        </p:blipFill>
        <p:spPr>
          <a:xfrm>
            <a:off x="5343025" y="46250"/>
            <a:ext cx="3662198" cy="2035201"/>
          </a:xfrm>
          <a:prstGeom prst="rect">
            <a:avLst/>
          </a:prstGeom>
          <a:noFill/>
          <a:ln>
            <a:noFill/>
          </a:ln>
        </p:spPr>
      </p:pic>
      <p:pic>
        <p:nvPicPr>
          <p:cNvPr id="4" name="Audio 3">
            <a:extLst>
              <a:ext uri="{FF2B5EF4-FFF2-40B4-BE49-F238E27FC236}">
                <a16:creationId xmlns:a16="http://schemas.microsoft.com/office/drawing/2014/main" id="{C714F94C-2D90-D9A1-39FA-3FB70589AE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012"/>
    </mc:Choice>
    <mc:Fallback>
      <p:transition spd="slow" advTm="34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 </a:t>
            </a:r>
            <a:endParaRPr/>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u="sng">
                <a:solidFill>
                  <a:schemeClr val="hlink"/>
                </a:solidFill>
                <a:hlinkClick r:id="rId5"/>
              </a:rPr>
              <a:t>https://www.sketchbubble.com/en/presentation-extrinsic-motivation.html</a:t>
            </a:r>
            <a:r>
              <a:rPr lang="en" sz="1300"/>
              <a:t> </a:t>
            </a:r>
            <a:endParaRPr sz="1300"/>
          </a:p>
          <a:p>
            <a:pPr marL="0" lvl="0" indent="0" algn="l" rtl="0">
              <a:spcBef>
                <a:spcPts val="1200"/>
              </a:spcBef>
              <a:spcAft>
                <a:spcPts val="0"/>
              </a:spcAft>
              <a:buNone/>
            </a:pPr>
            <a:r>
              <a:rPr lang="en" sz="1300" u="sng">
                <a:solidFill>
                  <a:schemeClr val="hlink"/>
                </a:solidFill>
                <a:hlinkClick r:id="rId6"/>
              </a:rPr>
              <a:t>https://www.simplypsychology.org/differences-between-extrinsic-and-intrinsic-motivation.html</a:t>
            </a:r>
            <a:r>
              <a:rPr lang="en" sz="1300"/>
              <a:t> </a:t>
            </a:r>
            <a:endParaRPr sz="1300"/>
          </a:p>
          <a:p>
            <a:pPr marL="0" lvl="0" indent="0" algn="l" rtl="0">
              <a:spcBef>
                <a:spcPts val="1200"/>
              </a:spcBef>
              <a:spcAft>
                <a:spcPts val="0"/>
              </a:spcAft>
              <a:buNone/>
            </a:pPr>
            <a:r>
              <a:rPr lang="en" sz="1300">
                <a:solidFill>
                  <a:srgbClr val="00FFFF"/>
                </a:solidFill>
              </a:rPr>
              <a:t>Dang, V. T., &amp; Ying-Chyi Chou. (2020). Extrinsic motivation, workplace learning, employer trust, self-efficacy and cross-cultural adjustment: An empirical study of vietnamese laborers in taiwan. [Empirical study of Vietnamese laborers in Taiwan] </a:t>
            </a:r>
            <a:r>
              <a:rPr lang="en" sz="1300" i="1">
                <a:solidFill>
                  <a:srgbClr val="00FFFF"/>
                </a:solidFill>
              </a:rPr>
              <a:t>Personnel Review, 49</a:t>
            </a:r>
            <a:r>
              <a:rPr lang="en" sz="1300">
                <a:solidFill>
                  <a:srgbClr val="00FFFF"/>
                </a:solidFill>
              </a:rPr>
              <a:t>(6), 1232-1253. doi:</a:t>
            </a:r>
            <a:r>
              <a:rPr lang="en" sz="1300" u="sng">
                <a:solidFill>
                  <a:srgbClr val="00FFFF"/>
                </a:solidFill>
                <a:hlinkClick r:id="rId7">
                  <a:extLst>
                    <a:ext uri="{A12FA001-AC4F-418D-AE19-62706E023703}">
                      <ahyp:hlinkClr xmlns:ahyp="http://schemas.microsoft.com/office/drawing/2018/hyperlinkcolor" val="tx"/>
                    </a:ext>
                  </a:extLst>
                </a:hlinkClick>
              </a:rPr>
              <a:t>https://doi.org/10.1108/PR-10-2018-0427</a:t>
            </a:r>
            <a:r>
              <a:rPr lang="en" sz="1300">
                <a:solidFill>
                  <a:srgbClr val="00FFFF"/>
                </a:solidFill>
              </a:rPr>
              <a:t>  </a:t>
            </a:r>
            <a:endParaRPr sz="1300">
              <a:solidFill>
                <a:srgbClr val="00FFFF"/>
              </a:solidFill>
            </a:endParaRPr>
          </a:p>
          <a:p>
            <a:pPr marL="0" lvl="0" indent="0" algn="l" rtl="0">
              <a:spcBef>
                <a:spcPts val="1200"/>
              </a:spcBef>
              <a:spcAft>
                <a:spcPts val="0"/>
              </a:spcAft>
              <a:buNone/>
            </a:pPr>
            <a:r>
              <a:rPr lang="en" sz="1300">
                <a:solidFill>
                  <a:srgbClr val="00FFFF"/>
                </a:solidFill>
              </a:rPr>
              <a:t>Morris, L. S., Grehl, M. M., Rutter, S. B., Mehta, M., &amp; Westwater, M. L. (2022, July). </a:t>
            </a:r>
            <a:r>
              <a:rPr lang="en" sz="1300" i="1">
                <a:solidFill>
                  <a:srgbClr val="00FFFF"/>
                </a:solidFill>
              </a:rPr>
              <a:t>On what motivates us: A detailed review of intrinsic </a:t>
            </a:r>
            <a:r>
              <a:rPr lang="en" sz="1300">
                <a:solidFill>
                  <a:srgbClr val="00FFFF"/>
                </a:solidFill>
              </a:rPr>
              <a:t>v.</a:t>
            </a:r>
            <a:r>
              <a:rPr lang="en" sz="1300" i="1">
                <a:solidFill>
                  <a:srgbClr val="00FFFF"/>
                </a:solidFill>
              </a:rPr>
              <a:t> extrinsic motivation</a:t>
            </a:r>
            <a:r>
              <a:rPr lang="en" sz="1300">
                <a:solidFill>
                  <a:srgbClr val="00FFFF"/>
                </a:solidFill>
              </a:rPr>
              <a:t>. Psychological medicine. https://www.ncbi.nlm.nih.gov/pmc/articles/PMC9340849/ </a:t>
            </a:r>
            <a:endParaRPr sz="1300">
              <a:solidFill>
                <a:srgbClr val="00FFFF"/>
              </a:solidFill>
            </a:endParaRPr>
          </a:p>
          <a:p>
            <a:pPr marL="0" lvl="0" indent="0" algn="l" rtl="0">
              <a:spcBef>
                <a:spcPts val="1200"/>
              </a:spcBef>
              <a:spcAft>
                <a:spcPts val="0"/>
              </a:spcAft>
              <a:buNone/>
            </a:pPr>
            <a:endParaRPr sz="1300">
              <a:solidFill>
                <a:srgbClr val="00FFFF"/>
              </a:solidFill>
              <a:latin typeface="Verdana"/>
              <a:ea typeface="Verdana"/>
              <a:cs typeface="Verdana"/>
              <a:sym typeface="Verdana"/>
            </a:endParaRPr>
          </a:p>
          <a:p>
            <a:pPr marL="0" lvl="0" indent="0" algn="l" rtl="0">
              <a:spcBef>
                <a:spcPts val="1200"/>
              </a:spcBef>
              <a:spcAft>
                <a:spcPts val="1200"/>
              </a:spcAft>
              <a:buNone/>
            </a:pPr>
            <a:endParaRPr sz="1300">
              <a:solidFill>
                <a:srgbClr val="00FFFF"/>
              </a:solidFill>
              <a:latin typeface="Verdana"/>
              <a:ea typeface="Verdana"/>
              <a:cs typeface="Verdana"/>
              <a:sym typeface="Verdana"/>
            </a:endParaRPr>
          </a:p>
        </p:txBody>
      </p:sp>
      <p:pic>
        <p:nvPicPr>
          <p:cNvPr id="4" name="Audio 3">
            <a:extLst>
              <a:ext uri="{FF2B5EF4-FFF2-40B4-BE49-F238E27FC236}">
                <a16:creationId xmlns:a16="http://schemas.microsoft.com/office/drawing/2014/main" id="{05B795D8-1903-2409-5292-5870034F0C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71"/>
    </mc:Choice>
    <mc:Fallback>
      <p:transition spd="slow" advTm="2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647</Words>
  <Application>Microsoft Macintosh PowerPoint</Application>
  <PresentationFormat>On-screen Show (16:9)</PresentationFormat>
  <Paragraphs>31</Paragraphs>
  <Slides>7</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Verdana</vt:lpstr>
      <vt:lpstr>Simple Dark</vt:lpstr>
      <vt:lpstr> Extrinsic Motivation</vt:lpstr>
      <vt:lpstr>Definition </vt:lpstr>
      <vt:lpstr>Examples of Extrinsic </vt:lpstr>
      <vt:lpstr>Impact It Has </vt:lpstr>
      <vt:lpstr>How people use </vt:lpstr>
      <vt:lpstr>Real life Example</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Extrinsic Motivation</dc:title>
  <cp:lastModifiedBy>Nicholson, Lasira L.</cp:lastModifiedBy>
  <cp:revision>1</cp:revision>
  <dcterms:modified xsi:type="dcterms:W3CDTF">2024-04-16T01:37:57Z</dcterms:modified>
</cp:coreProperties>
</file>