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legreya" pitchFamily="2" charset="0"/>
      <p:regular r:id="rId12"/>
      <p:bold r:id="rId13"/>
      <p:italic r:id="rId14"/>
      <p:boldItalic r:id="rId15"/>
    </p:embeddedFont>
    <p:embeddedFont>
      <p:font typeface="Lobster" pitchFamily="2" charset="77"/>
      <p:regular r:id="rId16"/>
    </p:embeddedFont>
    <p:embeddedFont>
      <p:font typeface="Maven Pro" pitchFamily="2" charset="77"/>
      <p:regular r:id="rId17"/>
      <p:bold r:id="rId18"/>
    </p:embeddedFont>
    <p:embeddedFont>
      <p:font typeface="Nunito" pitchFamily="2" charset="77"/>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22883666f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622883666f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622883666f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622883666f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622883666f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622883666f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622883666f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622883666f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622883666f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622883666f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622883666f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622883666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22883666f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622883666f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22883666f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622883666f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who.int/news-room/fact-sheets/detail/schizophrenia" TargetMode="External"/><Relationship Id="rId3" Type="http://schemas.openxmlformats.org/officeDocument/2006/relationships/hyperlink" Target="https://doi.org/10.1007/s11920-012-0265-z" TargetMode="External"/><Relationship Id="rId7" Type="http://schemas.openxmlformats.org/officeDocument/2006/relationships/hyperlink" Target="https://www.apa.org/topics/schizophrenia/recogniz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nimh.nih.gov/health/topics/psychotherapies#:~:text=Psychotherapy%20(sometimes%20called%20talk%20therapy,patients%20in%20a%20group%20setting" TargetMode="External"/><Relationship Id="rId5" Type="http://schemas.openxmlformats.org/officeDocument/2006/relationships/hyperlink" Target="https://dictionary.apa.org/schizophrenia" TargetMode="External"/><Relationship Id="rId4" Type="http://schemas.openxmlformats.org/officeDocument/2006/relationships/hyperlink" Target="https://doi.org/10.1192/bjp.157.6.8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latin typeface="Lobster"/>
                <a:ea typeface="Lobster"/>
                <a:cs typeface="Lobster"/>
                <a:sym typeface="Lobster"/>
              </a:rPr>
              <a:t>Schizophrenia</a:t>
            </a:r>
            <a:endParaRPr>
              <a:latin typeface="Lobster"/>
              <a:ea typeface="Lobster"/>
              <a:cs typeface="Lobster"/>
              <a:sym typeface="Lobster"/>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Lobster"/>
                <a:ea typeface="Lobster"/>
                <a:cs typeface="Lobster"/>
                <a:sym typeface="Lobster"/>
              </a:rPr>
              <a:t>By: Lasira Nicholson</a:t>
            </a:r>
            <a:endParaRPr>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Schizophrenia is?</a:t>
            </a:r>
            <a:endParaRPr/>
          </a:p>
        </p:txBody>
      </p:sp>
      <p:sp>
        <p:nvSpPr>
          <p:cNvPr id="284" name="Google Shape;284;p14"/>
          <p:cNvSpPr txBox="1">
            <a:spLocks noGrp="1"/>
          </p:cNvSpPr>
          <p:nvPr>
            <p:ph type="body" idx="1"/>
          </p:nvPr>
        </p:nvSpPr>
        <p:spPr>
          <a:xfrm>
            <a:off x="611075" y="1539775"/>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00">
                <a:latin typeface="Alegreya"/>
                <a:ea typeface="Alegreya"/>
                <a:cs typeface="Alegreya"/>
                <a:sym typeface="Alegreya"/>
              </a:rPr>
              <a:t>Schizophrenia is </a:t>
            </a:r>
            <a:r>
              <a:rPr lang="en" sz="1600">
                <a:solidFill>
                  <a:srgbClr val="212529"/>
                </a:solidFill>
                <a:latin typeface="Alegreya"/>
                <a:ea typeface="Alegreya"/>
                <a:cs typeface="Alegreya"/>
                <a:sym typeface="Alegreya"/>
              </a:rPr>
              <a:t>psychotic disorder characterized by disturbances in thinking (cognition), emotional responsiveness, and behavior, with an age of onset typically between the late teens and mid-30s.</a:t>
            </a:r>
            <a:endParaRPr sz="1700">
              <a:latin typeface="Alegreya"/>
              <a:ea typeface="Alegreya"/>
              <a:cs typeface="Alegreya"/>
              <a:sym typeface="Alegreya"/>
            </a:endParaRPr>
          </a:p>
        </p:txBody>
      </p:sp>
      <p:pic>
        <p:nvPicPr>
          <p:cNvPr id="285" name="Google Shape;285;p14"/>
          <p:cNvPicPr preferRelativeResize="0"/>
          <p:nvPr/>
        </p:nvPicPr>
        <p:blipFill>
          <a:blip r:embed="rId3">
            <a:alphaModFix amt="58999"/>
          </a:blip>
          <a:stretch>
            <a:fillRect/>
          </a:stretch>
        </p:blipFill>
        <p:spPr>
          <a:xfrm>
            <a:off x="5868818" y="2571750"/>
            <a:ext cx="2758675" cy="1859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Schizophrenia is?</a:t>
            </a:r>
            <a:endParaRPr/>
          </a:p>
          <a:p>
            <a:pPr marL="0" lvl="0" indent="0" algn="l" rtl="0">
              <a:spcBef>
                <a:spcPts val="0"/>
              </a:spcBef>
              <a:spcAft>
                <a:spcPts val="0"/>
              </a:spcAft>
              <a:buNone/>
            </a:pPr>
            <a:endParaRPr/>
          </a:p>
        </p:txBody>
      </p:sp>
      <p:sp>
        <p:nvSpPr>
          <p:cNvPr id="291" name="Google Shape;291;p1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0F0F0F"/>
              </a:buClr>
              <a:buSzPts val="1600"/>
              <a:buFont typeface="Alegreya"/>
              <a:buChar char="❖"/>
            </a:pPr>
            <a:r>
              <a:rPr lang="en" sz="1600">
                <a:solidFill>
                  <a:srgbClr val="0F0F0F"/>
                </a:solidFill>
                <a:latin typeface="Alegreya"/>
                <a:ea typeface="Alegreya"/>
                <a:cs typeface="Alegreya"/>
                <a:sym typeface="Alegreya"/>
              </a:rPr>
              <a:t>Schizophrenia can involve a disconnection from reality, leading to a range of symptoms that can vary in severity and duration. The term "psychotic disorder" reflects the profound alterations in perception and interpretation of reality that individuals with schizophrenia experience.</a:t>
            </a:r>
            <a:endParaRPr sz="1600">
              <a:solidFill>
                <a:srgbClr val="0F0F0F"/>
              </a:solidFill>
              <a:latin typeface="Alegreya"/>
              <a:ea typeface="Alegreya"/>
              <a:cs typeface="Alegreya"/>
              <a:sym typeface="Alegreya"/>
            </a:endParaRPr>
          </a:p>
          <a:p>
            <a:pPr marL="457200" lvl="0" indent="-330200" algn="l" rtl="0">
              <a:spcBef>
                <a:spcPts val="0"/>
              </a:spcBef>
              <a:spcAft>
                <a:spcPts val="0"/>
              </a:spcAft>
              <a:buClr>
                <a:srgbClr val="0F0F0F"/>
              </a:buClr>
              <a:buSzPts val="1600"/>
              <a:buFont typeface="Alegreya"/>
              <a:buChar char="❖"/>
            </a:pPr>
            <a:r>
              <a:rPr lang="en" sz="1600">
                <a:solidFill>
                  <a:srgbClr val="0F0F0F"/>
                </a:solidFill>
                <a:latin typeface="Alegreya"/>
                <a:ea typeface="Alegreya"/>
                <a:cs typeface="Alegreya"/>
                <a:sym typeface="Alegreya"/>
              </a:rPr>
              <a:t>One key aspect of schizophrenia is the disturbance in thinking or cognition. This can manifest in various ways.</a:t>
            </a:r>
            <a:endParaRPr sz="1600">
              <a:solidFill>
                <a:srgbClr val="0F0F0F"/>
              </a:solidFill>
              <a:latin typeface="Alegreya"/>
              <a:ea typeface="Alegreya"/>
              <a:cs typeface="Alegreya"/>
              <a:sym typeface="Alegrey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Diagnosing </a:t>
            </a:r>
            <a:endParaRPr/>
          </a:p>
        </p:txBody>
      </p:sp>
      <p:sp>
        <p:nvSpPr>
          <p:cNvPr id="297" name="Google Shape;297;p16"/>
          <p:cNvSpPr txBox="1">
            <a:spLocks noGrp="1"/>
          </p:cNvSpPr>
          <p:nvPr>
            <p:ph type="body" idx="1"/>
          </p:nvPr>
        </p:nvSpPr>
        <p:spPr>
          <a:xfrm>
            <a:off x="246400" y="1355400"/>
            <a:ext cx="7030500" cy="25416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SzPts val="1600"/>
              <a:buFont typeface="Alegreya"/>
              <a:buChar char="●"/>
            </a:pPr>
            <a:r>
              <a:rPr lang="en" sz="1600">
                <a:latin typeface="Alegreya"/>
                <a:ea typeface="Alegreya"/>
                <a:cs typeface="Alegreya"/>
                <a:sym typeface="Alegreya"/>
              </a:rPr>
              <a:t>When diagnosing for this disorder you will find positive and negative symptoms.</a:t>
            </a:r>
            <a:endParaRPr sz="1600">
              <a:latin typeface="Alegreya"/>
              <a:ea typeface="Alegreya"/>
              <a:cs typeface="Alegreya"/>
              <a:sym typeface="Alegreya"/>
            </a:endParaRPr>
          </a:p>
          <a:p>
            <a:pPr marL="0" lvl="0" indent="0" algn="l" rtl="0">
              <a:lnSpc>
                <a:spcPct val="95000"/>
              </a:lnSpc>
              <a:spcBef>
                <a:spcPts val="1200"/>
              </a:spcBef>
              <a:spcAft>
                <a:spcPts val="0"/>
              </a:spcAft>
              <a:buNone/>
            </a:pPr>
            <a:r>
              <a:rPr lang="en" sz="1600">
                <a:latin typeface="Alegreya"/>
                <a:ea typeface="Alegreya"/>
                <a:cs typeface="Alegreya"/>
                <a:sym typeface="Alegreya"/>
              </a:rPr>
              <a:t>Positive: </a:t>
            </a:r>
            <a:endParaRPr sz="1600">
              <a:latin typeface="Alegreya"/>
              <a:ea typeface="Alegreya"/>
              <a:cs typeface="Alegreya"/>
              <a:sym typeface="Alegreya"/>
            </a:endParaRPr>
          </a:p>
          <a:p>
            <a:pPr marL="457200" lvl="0" indent="-330200" algn="l" rtl="0">
              <a:lnSpc>
                <a:spcPct val="95000"/>
              </a:lnSpc>
              <a:spcBef>
                <a:spcPts val="1200"/>
              </a:spcBef>
              <a:spcAft>
                <a:spcPts val="0"/>
              </a:spcAft>
              <a:buSzPts val="1600"/>
              <a:buFont typeface="Alegreya"/>
              <a:buChar char="●"/>
            </a:pPr>
            <a:r>
              <a:rPr lang="en" sz="1600">
                <a:latin typeface="Alegreya"/>
                <a:ea typeface="Alegreya"/>
                <a:cs typeface="Alegreya"/>
                <a:sym typeface="Alegreya"/>
              </a:rPr>
              <a:t>Seeing, hearing or smelling things that aren’t there</a:t>
            </a:r>
            <a:endParaRPr sz="1600">
              <a:latin typeface="Alegreya"/>
              <a:ea typeface="Alegreya"/>
              <a:cs typeface="Alegreya"/>
              <a:sym typeface="Alegreya"/>
            </a:endParaRPr>
          </a:p>
          <a:p>
            <a:pPr marL="457200" lvl="0" indent="-330200" algn="l" rtl="0">
              <a:lnSpc>
                <a:spcPct val="95000"/>
              </a:lnSpc>
              <a:spcBef>
                <a:spcPts val="0"/>
              </a:spcBef>
              <a:spcAft>
                <a:spcPts val="0"/>
              </a:spcAft>
              <a:buSzPts val="1600"/>
              <a:buFont typeface="Alegreya"/>
              <a:buChar char="●"/>
            </a:pPr>
            <a:r>
              <a:rPr lang="en" sz="1600">
                <a:latin typeface="Alegreya"/>
                <a:ea typeface="Alegreya"/>
                <a:cs typeface="Alegreya"/>
                <a:sym typeface="Alegreya"/>
              </a:rPr>
              <a:t>Believing in false beliefs</a:t>
            </a:r>
            <a:endParaRPr sz="1600">
              <a:latin typeface="Alegreya"/>
              <a:ea typeface="Alegreya"/>
              <a:cs typeface="Alegreya"/>
              <a:sym typeface="Alegreya"/>
            </a:endParaRPr>
          </a:p>
          <a:p>
            <a:pPr marL="0" lvl="0" indent="0" algn="l" rtl="0">
              <a:lnSpc>
                <a:spcPct val="95000"/>
              </a:lnSpc>
              <a:spcBef>
                <a:spcPts val="1200"/>
              </a:spcBef>
              <a:spcAft>
                <a:spcPts val="0"/>
              </a:spcAft>
              <a:buNone/>
            </a:pPr>
            <a:r>
              <a:rPr lang="en" sz="1600">
                <a:latin typeface="Alegreya"/>
                <a:ea typeface="Alegreya"/>
                <a:cs typeface="Alegreya"/>
                <a:sym typeface="Alegreya"/>
              </a:rPr>
              <a:t>Negative:</a:t>
            </a:r>
            <a:endParaRPr sz="1600">
              <a:latin typeface="Alegreya"/>
              <a:ea typeface="Alegreya"/>
              <a:cs typeface="Alegreya"/>
              <a:sym typeface="Alegreya"/>
            </a:endParaRPr>
          </a:p>
          <a:p>
            <a:pPr marL="457200" lvl="0" indent="-330200" algn="l" rtl="0">
              <a:lnSpc>
                <a:spcPct val="95000"/>
              </a:lnSpc>
              <a:spcBef>
                <a:spcPts val="1200"/>
              </a:spcBef>
              <a:spcAft>
                <a:spcPts val="0"/>
              </a:spcAft>
              <a:buSzPts val="1600"/>
              <a:buFont typeface="Alegreya"/>
              <a:buChar char="●"/>
            </a:pPr>
            <a:r>
              <a:rPr lang="en" sz="1600">
                <a:latin typeface="Alegreya"/>
                <a:ea typeface="Alegreya"/>
                <a:cs typeface="Alegreya"/>
                <a:sym typeface="Alegreya"/>
              </a:rPr>
              <a:t>Loss of motivation, emotional expression, logical communications, and cognitive abilities</a:t>
            </a:r>
            <a:endParaRPr sz="1600">
              <a:latin typeface="Alegreya"/>
              <a:ea typeface="Alegreya"/>
              <a:cs typeface="Alegreya"/>
              <a:sym typeface="Alegreya"/>
            </a:endParaRPr>
          </a:p>
          <a:p>
            <a:pPr marL="0" lvl="0" indent="0" algn="l" rtl="0">
              <a:lnSpc>
                <a:spcPct val="95000"/>
              </a:lnSpc>
              <a:spcBef>
                <a:spcPts val="1200"/>
              </a:spcBef>
              <a:spcAft>
                <a:spcPts val="1200"/>
              </a:spcAft>
              <a:buNone/>
            </a:pPr>
            <a:r>
              <a:rPr lang="en" sz="1600">
                <a:latin typeface="Alegreya"/>
                <a:ea typeface="Alegreya"/>
                <a:cs typeface="Alegreya"/>
                <a:sym typeface="Alegreya"/>
              </a:rPr>
              <a:t>This disorder can develop over months or even years between the ages of 15-25. These symptoms can come and go in different cycles.</a:t>
            </a:r>
            <a:endParaRPr sz="1700">
              <a:latin typeface="Alegreya"/>
              <a:ea typeface="Alegreya"/>
              <a:cs typeface="Alegreya"/>
              <a:sym typeface="Alegreya"/>
            </a:endParaRPr>
          </a:p>
        </p:txBody>
      </p:sp>
      <p:pic>
        <p:nvPicPr>
          <p:cNvPr id="298" name="Google Shape;298;p16"/>
          <p:cNvPicPr preferRelativeResize="0"/>
          <p:nvPr/>
        </p:nvPicPr>
        <p:blipFill>
          <a:blip r:embed="rId3">
            <a:alphaModFix/>
          </a:blip>
          <a:stretch>
            <a:fillRect/>
          </a:stretch>
        </p:blipFill>
        <p:spPr>
          <a:xfrm>
            <a:off x="6634375" y="109775"/>
            <a:ext cx="2293176" cy="1526600"/>
          </a:xfrm>
          <a:prstGeom prst="rect">
            <a:avLst/>
          </a:prstGeom>
          <a:noFill/>
          <a:ln>
            <a:noFill/>
          </a:ln>
        </p:spPr>
      </p:pic>
      <p:sp>
        <p:nvSpPr>
          <p:cNvPr id="299" name="Google Shape;299;p16"/>
          <p:cNvSpPr txBox="1"/>
          <p:nvPr/>
        </p:nvSpPr>
        <p:spPr>
          <a:xfrm>
            <a:off x="1714500" y="4381500"/>
            <a:ext cx="4987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3"/>
        <p:cNvGrpSpPr/>
        <p:nvPr/>
      </p:nvGrpSpPr>
      <p:grpSpPr>
        <a:xfrm>
          <a:off x="0" y="0"/>
          <a:ext cx="0" cy="0"/>
          <a:chOff x="0" y="0"/>
          <a:chExt cx="0" cy="0"/>
        </a:xfrm>
      </p:grpSpPr>
      <p:sp>
        <p:nvSpPr>
          <p:cNvPr id="304" name="Google Shape;304;p17"/>
          <p:cNvSpPr txBox="1">
            <a:spLocks noGrp="1"/>
          </p:cNvSpPr>
          <p:nvPr>
            <p:ph type="body" idx="1"/>
          </p:nvPr>
        </p:nvSpPr>
        <p:spPr>
          <a:xfrm>
            <a:off x="727325" y="1316175"/>
            <a:ext cx="6321300" cy="230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latin typeface="Alegreya"/>
                <a:ea typeface="Alegreya"/>
                <a:cs typeface="Alegreya"/>
                <a:sym typeface="Alegreya"/>
              </a:rPr>
              <a:t>It is found that there is no specific probable cause for this disorder but research states that a combination of physical, genetic, psychological, and environmental factors can make it more likely to develop this disorder. </a:t>
            </a:r>
            <a:endParaRPr sz="1700">
              <a:latin typeface="Alegreya"/>
              <a:ea typeface="Alegreya"/>
              <a:cs typeface="Alegreya"/>
              <a:sym typeface="Alegreya"/>
            </a:endParaRPr>
          </a:p>
          <a:p>
            <a:pPr marL="0" lvl="0" indent="0" algn="l" rtl="0">
              <a:spcBef>
                <a:spcPts val="1200"/>
              </a:spcBef>
              <a:spcAft>
                <a:spcPts val="1200"/>
              </a:spcAft>
              <a:buNone/>
            </a:pPr>
            <a:endParaRPr/>
          </a:p>
        </p:txBody>
      </p:sp>
      <p:sp>
        <p:nvSpPr>
          <p:cNvPr id="305" name="Google Shape;305;p17"/>
          <p:cNvSpPr txBox="1"/>
          <p:nvPr/>
        </p:nvSpPr>
        <p:spPr>
          <a:xfrm>
            <a:off x="5091550" y="3030675"/>
            <a:ext cx="4069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2"/>
              </a:solidFill>
              <a:latin typeface="Nunito"/>
              <a:ea typeface="Nunito"/>
              <a:cs typeface="Nunito"/>
              <a:sym typeface="Nunito"/>
            </a:endParaRPr>
          </a:p>
        </p:txBody>
      </p:sp>
      <p:pic>
        <p:nvPicPr>
          <p:cNvPr id="306" name="Google Shape;306;p17"/>
          <p:cNvPicPr preferRelativeResize="0"/>
          <p:nvPr/>
        </p:nvPicPr>
        <p:blipFill>
          <a:blip r:embed="rId3">
            <a:alphaModFix amt="85000"/>
          </a:blip>
          <a:stretch>
            <a:fillRect/>
          </a:stretch>
        </p:blipFill>
        <p:spPr>
          <a:xfrm>
            <a:off x="5678499" y="2363925"/>
            <a:ext cx="3201925" cy="2134075"/>
          </a:xfrm>
          <a:prstGeom prst="rect">
            <a:avLst/>
          </a:prstGeom>
          <a:noFill/>
          <a:ln>
            <a:noFill/>
          </a:ln>
          <a:effectLst>
            <a:reflection endPos="30000" dist="38100" dir="5400000" fadeDir="5400012"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Statistics</a:t>
            </a:r>
            <a:endParaRPr/>
          </a:p>
        </p:txBody>
      </p:sp>
      <p:sp>
        <p:nvSpPr>
          <p:cNvPr id="312" name="Google Shape;312;p18"/>
          <p:cNvSpPr txBox="1">
            <a:spLocks noGrp="1"/>
          </p:cNvSpPr>
          <p:nvPr>
            <p:ph type="body" idx="1"/>
          </p:nvPr>
        </p:nvSpPr>
        <p:spPr>
          <a:xfrm>
            <a:off x="922800" y="1669650"/>
            <a:ext cx="7030500" cy="25416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It is known that schizophrenia affect approximately 24 million (0.32%) in the world. </a:t>
            </a:r>
            <a:endParaRPr sz="1200">
              <a:solidFill>
                <a:srgbClr val="000000"/>
              </a:solidFill>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50% of people in mental hospitals have a diagnosis of schizophrenia.</a:t>
            </a:r>
            <a:endParaRPr sz="1200">
              <a:solidFill>
                <a:srgbClr val="000000"/>
              </a:solidFill>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31.3% of people will receive specialist mental health care.</a:t>
            </a:r>
            <a:endParaRPr sz="1200">
              <a:solidFill>
                <a:srgbClr val="000000"/>
              </a:solidFill>
              <a:latin typeface="Times New Roman"/>
              <a:ea typeface="Times New Roman"/>
              <a:cs typeface="Times New Roman"/>
              <a:sym typeface="Times New Roman"/>
            </a:endParaRPr>
          </a:p>
        </p:txBody>
      </p:sp>
      <p:pic>
        <p:nvPicPr>
          <p:cNvPr id="313" name="Google Shape;313;p18"/>
          <p:cNvPicPr preferRelativeResize="0"/>
          <p:nvPr/>
        </p:nvPicPr>
        <p:blipFill>
          <a:blip r:embed="rId3">
            <a:alphaModFix/>
          </a:blip>
          <a:stretch>
            <a:fillRect/>
          </a:stretch>
        </p:blipFill>
        <p:spPr>
          <a:xfrm>
            <a:off x="4640650" y="2372600"/>
            <a:ext cx="3967099" cy="262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family</a:t>
            </a:r>
            <a:endParaRPr/>
          </a:p>
        </p:txBody>
      </p:sp>
      <p:sp>
        <p:nvSpPr>
          <p:cNvPr id="319" name="Google Shape;319;p19"/>
          <p:cNvSpPr txBox="1">
            <a:spLocks noGrp="1"/>
          </p:cNvSpPr>
          <p:nvPr>
            <p:ph type="body" idx="1"/>
          </p:nvPr>
        </p:nvSpPr>
        <p:spPr>
          <a:xfrm>
            <a:off x="799500" y="1857650"/>
            <a:ext cx="7030500" cy="25416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Family members may feel overwhelmed by the behavior that come with a person that suffers from schizophrenia.</a:t>
            </a:r>
            <a:endParaRPr sz="1200">
              <a:solidFill>
                <a:srgbClr val="000000"/>
              </a:solidFill>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Relatives that may have little to none experience on handling a person with a psychiatric illness can be uncertain on about where to make the appropriate attributions for bizarre behavior or lack of motivation.</a:t>
            </a:r>
            <a:endParaRPr sz="1200">
              <a:solidFill>
                <a:srgbClr val="000000"/>
              </a:solidFill>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age in which schizophrenia develops causes complexity into their lives. In this time one whom may have schizophrenia will suffer from the erratic nature of these symptoms which intensifies the sense of fear and uncertainty surrounding the disorder which makes it important for family and relatives to understand how importantance of giving them support and the web of familiar relationships. </a:t>
            </a:r>
            <a:endParaRPr sz="12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sz="1200">
              <a:solidFill>
                <a:srgbClr val="000000"/>
              </a:solidFill>
              <a:latin typeface="Times New Roman"/>
              <a:ea typeface="Times New Roman"/>
              <a:cs typeface="Times New Roman"/>
              <a:sym typeface="Times New Roman"/>
            </a:endParaRPr>
          </a:p>
        </p:txBody>
      </p:sp>
      <p:pic>
        <p:nvPicPr>
          <p:cNvPr id="320" name="Google Shape;320;p19"/>
          <p:cNvPicPr preferRelativeResize="0"/>
          <p:nvPr/>
        </p:nvPicPr>
        <p:blipFill>
          <a:blip r:embed="rId3">
            <a:alphaModFix/>
          </a:blip>
          <a:stretch>
            <a:fillRect/>
          </a:stretch>
        </p:blipFill>
        <p:spPr>
          <a:xfrm>
            <a:off x="6511650" y="136675"/>
            <a:ext cx="2190751" cy="1461200"/>
          </a:xfrm>
          <a:prstGeom prst="rect">
            <a:avLst/>
          </a:prstGeom>
          <a:noFill/>
          <a:ln>
            <a:noFill/>
          </a:ln>
        </p:spPr>
      </p:pic>
      <p:sp>
        <p:nvSpPr>
          <p:cNvPr id="321" name="Google Shape;321;p19"/>
          <p:cNvSpPr txBox="1"/>
          <p:nvPr/>
        </p:nvSpPr>
        <p:spPr>
          <a:xfrm>
            <a:off x="961150" y="4866400"/>
            <a:ext cx="4987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2"/>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5"/>
        <p:cNvGrpSpPr/>
        <p:nvPr/>
      </p:nvGrpSpPr>
      <p:grpSpPr>
        <a:xfrm>
          <a:off x="0" y="0"/>
          <a:ext cx="0" cy="0"/>
          <a:chOff x="0" y="0"/>
          <a:chExt cx="0" cy="0"/>
        </a:xfrm>
      </p:grpSpPr>
      <p:sp>
        <p:nvSpPr>
          <p:cNvPr id="326" name="Google Shape;326;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Treatment</a:t>
            </a:r>
            <a:endParaRPr/>
          </a:p>
        </p:txBody>
      </p:sp>
      <p:sp>
        <p:nvSpPr>
          <p:cNvPr id="327" name="Google Shape;327;p2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There is no guaranteed cure</a:t>
            </a:r>
            <a:endParaRPr sz="1200">
              <a:solidFill>
                <a:srgbClr val="000000"/>
              </a:solidFill>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Psychotherapy : “a variety of treatments that take place to help a person identify and change troubling emotions, thoughts, and behaviors.”</a:t>
            </a:r>
            <a:endParaRPr sz="1200">
              <a:solidFill>
                <a:srgbClr val="000000"/>
              </a:solidFill>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Psychologist can help people with schizophrenia cope with the difficulties that come with the disease. Things such as school, work, relationships, and self-care.</a:t>
            </a:r>
            <a:endParaRPr sz="1200">
              <a:solidFill>
                <a:srgbClr val="000000"/>
              </a:solidFill>
              <a:latin typeface="Times New Roman"/>
              <a:ea typeface="Times New Roman"/>
              <a:cs typeface="Times New Roman"/>
              <a:sym typeface="Times New Roman"/>
            </a:endParaRPr>
          </a:p>
          <a:p>
            <a:pPr marL="457200" lvl="0" indent="-304800" algn="just" rtl="0">
              <a:lnSpc>
                <a:spcPct val="218181"/>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Family interventions: Relatives can participate in therapy sessions.</a:t>
            </a:r>
            <a:endParaRPr sz="1200">
              <a:solidFill>
                <a:srgbClr val="000000"/>
              </a:solidFill>
              <a:latin typeface="Times New Roman"/>
              <a:ea typeface="Times New Roman"/>
              <a:cs typeface="Times New Roman"/>
              <a:sym typeface="Times New Roman"/>
            </a:endParaRPr>
          </a:p>
          <a:p>
            <a:pPr marL="457200" lvl="0" indent="-311150" algn="just" rtl="0">
              <a:lnSpc>
                <a:spcPct val="218181"/>
              </a:lnSpc>
              <a:spcBef>
                <a:spcPts val="0"/>
              </a:spcBef>
              <a:spcAft>
                <a:spcPts val="0"/>
              </a:spcAft>
              <a:buSzPts val="1300"/>
              <a:buChar char="●"/>
            </a:pPr>
            <a:r>
              <a:rPr lang="en" sz="1200">
                <a:solidFill>
                  <a:srgbClr val="000000"/>
                </a:solidFill>
                <a:latin typeface="Times New Roman"/>
                <a:ea typeface="Times New Roman"/>
                <a:cs typeface="Times New Roman"/>
                <a:sym typeface="Times New Roman"/>
              </a:rPr>
              <a:t>Antipsycotic medicines: Quetiapine, risperdone, ziprasidone and etc.</a:t>
            </a:r>
            <a:r>
              <a:rPr lang="en" sz="1500">
                <a:solidFill>
                  <a:srgbClr val="E8EAED"/>
                </a:solidFill>
                <a:highlight>
                  <a:srgbClr val="202124"/>
                </a:highlight>
                <a:latin typeface="Roboto"/>
                <a:ea typeface="Roboto"/>
                <a:cs typeface="Roboto"/>
                <a:sym typeface="Roboto"/>
              </a:rPr>
              <a:t>.</a:t>
            </a:r>
            <a:endParaRPr sz="1200">
              <a:solidFill>
                <a:srgbClr val="000000"/>
              </a:solidFill>
              <a:latin typeface="Times New Roman"/>
              <a:ea typeface="Times New Roman"/>
              <a:cs typeface="Times New Roman"/>
              <a:sym typeface="Times New Roman"/>
            </a:endParaRPr>
          </a:p>
        </p:txBody>
      </p:sp>
      <p:pic>
        <p:nvPicPr>
          <p:cNvPr id="328" name="Google Shape;328;p20"/>
          <p:cNvPicPr preferRelativeResize="0"/>
          <p:nvPr/>
        </p:nvPicPr>
        <p:blipFill>
          <a:blip r:embed="rId3">
            <a:alphaModFix/>
          </a:blip>
          <a:stretch>
            <a:fillRect/>
          </a:stretch>
        </p:blipFill>
        <p:spPr>
          <a:xfrm>
            <a:off x="5680375" y="233775"/>
            <a:ext cx="2845476" cy="189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 </a:t>
            </a:r>
            <a:endParaRPr/>
          </a:p>
        </p:txBody>
      </p:sp>
      <p:sp>
        <p:nvSpPr>
          <p:cNvPr id="334" name="Google Shape;334;p21"/>
          <p:cNvSpPr txBox="1">
            <a:spLocks noGrp="1"/>
          </p:cNvSpPr>
          <p:nvPr>
            <p:ph type="body" idx="1"/>
          </p:nvPr>
        </p:nvSpPr>
        <p:spPr>
          <a:xfrm>
            <a:off x="879500" y="1300950"/>
            <a:ext cx="7030500" cy="2541600"/>
          </a:xfrm>
          <a:prstGeom prst="rect">
            <a:avLst/>
          </a:prstGeom>
        </p:spPr>
        <p:txBody>
          <a:bodyPr spcFirstLastPara="1" wrap="square" lIns="91425" tIns="91425" rIns="91425" bIns="91425" anchor="t" anchorCtr="0">
            <a:noAutofit/>
          </a:bodyPr>
          <a:lstStyle/>
          <a:p>
            <a:pPr marL="457200" lvl="0" indent="0" algn="l" rtl="0">
              <a:lnSpc>
                <a:spcPct val="218181"/>
              </a:lnSpc>
              <a:spcBef>
                <a:spcPts val="0"/>
              </a:spcBef>
              <a:spcAft>
                <a:spcPts val="0"/>
              </a:spcAft>
              <a:buSzPts val="605"/>
              <a:buNone/>
            </a:pPr>
            <a:r>
              <a:rPr lang="en" sz="860">
                <a:solidFill>
                  <a:srgbClr val="000000"/>
                </a:solidFill>
                <a:latin typeface="Times New Roman"/>
                <a:ea typeface="Times New Roman"/>
                <a:cs typeface="Times New Roman"/>
                <a:sym typeface="Times New Roman"/>
              </a:rPr>
              <a:t>Glynn, S. M. (2012). Family Interventions in Schizophrenia: Promise and Pitfalls over 30 Years.</a:t>
            </a:r>
            <a:r>
              <a:rPr lang="en" sz="860" i="1">
                <a:solidFill>
                  <a:srgbClr val="000000"/>
                </a:solidFill>
                <a:latin typeface="Times New Roman"/>
                <a:ea typeface="Times New Roman"/>
                <a:cs typeface="Times New Roman"/>
                <a:sym typeface="Times New Roman"/>
              </a:rPr>
              <a:t> Current Psychiatry Reports, 14</a:t>
            </a:r>
            <a:r>
              <a:rPr lang="en" sz="860">
                <a:solidFill>
                  <a:srgbClr val="000000"/>
                </a:solidFill>
                <a:latin typeface="Times New Roman"/>
                <a:ea typeface="Times New Roman"/>
                <a:cs typeface="Times New Roman"/>
                <a:sym typeface="Times New Roman"/>
              </a:rPr>
              <a:t>(3), 237-243.</a:t>
            </a:r>
            <a:r>
              <a:rPr lang="en" sz="86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86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https://doi.org/10.1007/s11920-012-0265-z</a:t>
            </a:r>
            <a:endParaRPr sz="860" u="sng">
              <a:solidFill>
                <a:srgbClr val="000000"/>
              </a:solidFill>
              <a:latin typeface="Times New Roman"/>
              <a:ea typeface="Times New Roman"/>
              <a:cs typeface="Times New Roman"/>
              <a:sym typeface="Times New Roman"/>
            </a:endParaRPr>
          </a:p>
          <a:p>
            <a:pPr marL="457200" lvl="0" indent="0" algn="l" rtl="0">
              <a:lnSpc>
                <a:spcPct val="218181"/>
              </a:lnSpc>
              <a:spcBef>
                <a:spcPts val="0"/>
              </a:spcBef>
              <a:spcAft>
                <a:spcPts val="0"/>
              </a:spcAft>
              <a:buSzPts val="605"/>
              <a:buNone/>
            </a:pPr>
            <a:r>
              <a:rPr lang="en" sz="860">
                <a:solidFill>
                  <a:srgbClr val="000000"/>
                </a:solidFill>
                <a:latin typeface="Times New Roman"/>
                <a:ea typeface="Times New Roman"/>
                <a:cs typeface="Times New Roman"/>
                <a:sym typeface="Times New Roman"/>
              </a:rPr>
              <a:t>Glynn, S. M. (2014). Bridging psychiatric rehabilitation and recovery in schizophrenia: a life's work. </a:t>
            </a:r>
            <a:r>
              <a:rPr lang="en" sz="860" i="1">
                <a:solidFill>
                  <a:srgbClr val="000000"/>
                </a:solidFill>
                <a:latin typeface="Times New Roman"/>
                <a:ea typeface="Times New Roman"/>
                <a:cs typeface="Times New Roman"/>
                <a:sym typeface="Times New Roman"/>
              </a:rPr>
              <a:t>American Journal of Psychiatric Rehabilitation</a:t>
            </a:r>
            <a:r>
              <a:rPr lang="en" sz="860">
                <a:solidFill>
                  <a:srgbClr val="000000"/>
                </a:solidFill>
                <a:latin typeface="Times New Roman"/>
                <a:ea typeface="Times New Roman"/>
                <a:cs typeface="Times New Roman"/>
                <a:sym typeface="Times New Roman"/>
              </a:rPr>
              <a:t>, </a:t>
            </a:r>
            <a:r>
              <a:rPr lang="en" sz="860" i="1">
                <a:solidFill>
                  <a:srgbClr val="000000"/>
                </a:solidFill>
                <a:latin typeface="Times New Roman"/>
                <a:ea typeface="Times New Roman"/>
                <a:cs typeface="Times New Roman"/>
                <a:sym typeface="Times New Roman"/>
              </a:rPr>
              <a:t>17</a:t>
            </a:r>
            <a:r>
              <a:rPr lang="en" sz="860">
                <a:solidFill>
                  <a:srgbClr val="000000"/>
                </a:solidFill>
                <a:latin typeface="Times New Roman"/>
                <a:ea typeface="Times New Roman"/>
                <a:cs typeface="Times New Roman"/>
                <a:sym typeface="Times New Roman"/>
              </a:rPr>
              <a:t>(3), 214–214</a:t>
            </a:r>
            <a:endParaRPr sz="860">
              <a:solidFill>
                <a:srgbClr val="000000"/>
              </a:solidFill>
              <a:latin typeface="Times New Roman"/>
              <a:ea typeface="Times New Roman"/>
              <a:cs typeface="Times New Roman"/>
              <a:sym typeface="Times New Roman"/>
            </a:endParaRPr>
          </a:p>
          <a:p>
            <a:pPr marL="0" lvl="0" indent="0" algn="l" rtl="0">
              <a:lnSpc>
                <a:spcPct val="218181"/>
              </a:lnSpc>
              <a:spcBef>
                <a:spcPts val="0"/>
              </a:spcBef>
              <a:spcAft>
                <a:spcPts val="0"/>
              </a:spcAft>
              <a:buSzPts val="605"/>
              <a:buNone/>
            </a:pPr>
            <a:r>
              <a:rPr lang="en" sz="860">
                <a:solidFill>
                  <a:srgbClr val="000000"/>
                </a:solidFill>
                <a:latin typeface="Times New Roman"/>
                <a:ea typeface="Times New Roman"/>
                <a:cs typeface="Times New Roman"/>
                <a:sym typeface="Times New Roman"/>
              </a:rPr>
              <a:t> </a:t>
            </a:r>
            <a:endParaRPr sz="860">
              <a:solidFill>
                <a:srgbClr val="000000"/>
              </a:solidFill>
              <a:latin typeface="Times New Roman"/>
              <a:ea typeface="Times New Roman"/>
              <a:cs typeface="Times New Roman"/>
              <a:sym typeface="Times New Roman"/>
            </a:endParaRPr>
          </a:p>
          <a:p>
            <a:pPr marL="457200" lvl="0" indent="0" algn="l" rtl="0">
              <a:lnSpc>
                <a:spcPct val="218181"/>
              </a:lnSpc>
              <a:spcBef>
                <a:spcPts val="0"/>
              </a:spcBef>
              <a:spcAft>
                <a:spcPts val="0"/>
              </a:spcAft>
              <a:buSzPts val="605"/>
              <a:buNone/>
            </a:pPr>
            <a:r>
              <a:rPr lang="en" sz="860">
                <a:solidFill>
                  <a:srgbClr val="000000"/>
                </a:solidFill>
                <a:latin typeface="Times New Roman"/>
                <a:ea typeface="Times New Roman"/>
                <a:cs typeface="Times New Roman"/>
                <a:sym typeface="Times New Roman"/>
              </a:rPr>
              <a:t>Glynn, S. M., Randolph, E. T., Eth, S., Paz, G. G., Leong, G. B., Shaner, A. L., &amp; Strachan, A. (1990). Patient Psychopathology and Expressed Emotion in Schizophrenia.</a:t>
            </a:r>
            <a:r>
              <a:rPr lang="en" sz="860" i="1">
                <a:solidFill>
                  <a:srgbClr val="000000"/>
                </a:solidFill>
                <a:latin typeface="Times New Roman"/>
                <a:ea typeface="Times New Roman"/>
                <a:cs typeface="Times New Roman"/>
                <a:sym typeface="Times New Roman"/>
              </a:rPr>
              <a:t> The British Journal of Psychiatry, 157</a:t>
            </a:r>
            <a:r>
              <a:rPr lang="en" sz="860">
                <a:solidFill>
                  <a:srgbClr val="000000"/>
                </a:solidFill>
                <a:latin typeface="Times New Roman"/>
                <a:ea typeface="Times New Roman"/>
                <a:cs typeface="Times New Roman"/>
                <a:sym typeface="Times New Roman"/>
              </a:rPr>
              <a:t>(6), 877-880.</a:t>
            </a:r>
            <a:r>
              <a:rPr lang="en" sz="86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 sz="860" u="sng">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https://doi.org/10.1192/bjp.157.6.877</a:t>
            </a:r>
            <a:endParaRPr sz="860" u="sng">
              <a:solidFill>
                <a:srgbClr val="000000"/>
              </a:solidFill>
              <a:latin typeface="Times New Roman"/>
              <a:ea typeface="Times New Roman"/>
              <a:cs typeface="Times New Roman"/>
              <a:sym typeface="Times New Roman"/>
            </a:endParaRPr>
          </a:p>
          <a:p>
            <a:pPr marL="0" lvl="0" indent="0" algn="ctr" rtl="0">
              <a:lnSpc>
                <a:spcPct val="218181"/>
              </a:lnSpc>
              <a:spcBef>
                <a:spcPts val="0"/>
              </a:spcBef>
              <a:spcAft>
                <a:spcPts val="0"/>
              </a:spcAft>
              <a:buSzPts val="605"/>
              <a:buNone/>
            </a:pPr>
            <a:r>
              <a:rPr lang="en" sz="860" u="sng">
                <a:solidFill>
                  <a:srgbClr val="0563C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https://dictionary.apa.org/schizophrenia</a:t>
            </a:r>
            <a:endParaRPr sz="860" u="sng">
              <a:solidFill>
                <a:srgbClr val="0563C1"/>
              </a:solidFill>
              <a:latin typeface="Times New Roman"/>
              <a:ea typeface="Times New Roman"/>
              <a:cs typeface="Times New Roman"/>
              <a:sym typeface="Times New Roman"/>
            </a:endParaRPr>
          </a:p>
          <a:p>
            <a:pPr marL="0" lvl="0" indent="0" algn="ctr" rtl="0">
              <a:lnSpc>
                <a:spcPct val="218181"/>
              </a:lnSpc>
              <a:spcBef>
                <a:spcPts val="0"/>
              </a:spcBef>
              <a:spcAft>
                <a:spcPts val="0"/>
              </a:spcAft>
              <a:buSzPts val="605"/>
              <a:buNone/>
            </a:pPr>
            <a:r>
              <a:rPr lang="en" sz="860" u="sng">
                <a:solidFill>
                  <a:srgbClr val="0563C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https://www.nimh.nih.gov/health/topics/psychotherapies#:~:text=Psychotherapy%20(sometimes%20called%20talk%20therapy,patients%20in%20a%20group%20setting</a:t>
            </a:r>
            <a:r>
              <a:rPr lang="en" sz="860">
                <a:solidFill>
                  <a:srgbClr val="000000"/>
                </a:solidFill>
                <a:latin typeface="Times New Roman"/>
                <a:ea typeface="Times New Roman"/>
                <a:cs typeface="Times New Roman"/>
                <a:sym typeface="Times New Roman"/>
              </a:rPr>
              <a:t>.</a:t>
            </a:r>
            <a:endParaRPr sz="860">
              <a:solidFill>
                <a:srgbClr val="000000"/>
              </a:solidFill>
              <a:latin typeface="Times New Roman"/>
              <a:ea typeface="Times New Roman"/>
              <a:cs typeface="Times New Roman"/>
              <a:sym typeface="Times New Roman"/>
            </a:endParaRPr>
          </a:p>
          <a:p>
            <a:pPr marL="0" lvl="0" indent="0" algn="ctr" rtl="0">
              <a:lnSpc>
                <a:spcPct val="218181"/>
              </a:lnSpc>
              <a:spcBef>
                <a:spcPts val="0"/>
              </a:spcBef>
              <a:spcAft>
                <a:spcPts val="0"/>
              </a:spcAft>
              <a:buSzPts val="605"/>
              <a:buNone/>
            </a:pPr>
            <a:r>
              <a:rPr lang="en" sz="860" u="sng">
                <a:solidFill>
                  <a:srgbClr val="0563C1"/>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https://www.apa.org/topics/schizophrenia/recognizing</a:t>
            </a:r>
            <a:endParaRPr sz="860" u="sng">
              <a:solidFill>
                <a:srgbClr val="0563C1"/>
              </a:solidFill>
              <a:latin typeface="Times New Roman"/>
              <a:ea typeface="Times New Roman"/>
              <a:cs typeface="Times New Roman"/>
              <a:sym typeface="Times New Roman"/>
            </a:endParaRPr>
          </a:p>
          <a:p>
            <a:pPr marL="0" lvl="0" indent="0" algn="ctr" rtl="0">
              <a:lnSpc>
                <a:spcPct val="218181"/>
              </a:lnSpc>
              <a:spcBef>
                <a:spcPts val="0"/>
              </a:spcBef>
              <a:spcAft>
                <a:spcPts val="0"/>
              </a:spcAft>
              <a:buSzPts val="605"/>
              <a:buNone/>
            </a:pPr>
            <a:r>
              <a:rPr lang="en" sz="860" u="sng">
                <a:solidFill>
                  <a:srgbClr val="0563C1"/>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https://www.who.int/news-room/fact-sheets/detail/schizophrenia</a:t>
            </a:r>
            <a:endParaRPr sz="860" u="sng">
              <a:solidFill>
                <a:srgbClr val="0563C1"/>
              </a:solidFill>
              <a:latin typeface="Times New Roman"/>
              <a:ea typeface="Times New Roman"/>
              <a:cs typeface="Times New Roman"/>
              <a:sym typeface="Times New Roman"/>
            </a:endParaRPr>
          </a:p>
          <a:p>
            <a:pPr marL="0" lvl="0" indent="0" algn="l" rtl="0">
              <a:spcBef>
                <a:spcPts val="0"/>
              </a:spcBef>
              <a:spcAft>
                <a:spcPts val="1200"/>
              </a:spcAft>
              <a:buSzPts val="605"/>
              <a:buNone/>
            </a:pPr>
            <a:endParaRPr sz="715"/>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673</Words>
  <Application>Microsoft Macintosh PowerPoint</Application>
  <PresentationFormat>On-screen Show (16:9)</PresentationFormat>
  <Paragraphs>39</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Maven Pro</vt:lpstr>
      <vt:lpstr>Times New Roman</vt:lpstr>
      <vt:lpstr>Lobster</vt:lpstr>
      <vt:lpstr>Nunito</vt:lpstr>
      <vt:lpstr>Alegreya</vt:lpstr>
      <vt:lpstr>Roboto</vt:lpstr>
      <vt:lpstr>Momentum</vt:lpstr>
      <vt:lpstr>Schizophrenia</vt:lpstr>
      <vt:lpstr>What Schizophrenia is?</vt:lpstr>
      <vt:lpstr>What Schizophrenia is? </vt:lpstr>
      <vt:lpstr>Diagnosing </vt:lpstr>
      <vt:lpstr>PowerPoint Presentation</vt:lpstr>
      <vt:lpstr>Statistics</vt:lpstr>
      <vt:lpstr>The family</vt:lpstr>
      <vt:lpstr>Treatment</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dc:title>
  <cp:lastModifiedBy>Nicholson, Lasira L.</cp:lastModifiedBy>
  <cp:revision>1</cp:revision>
  <dcterms:modified xsi:type="dcterms:W3CDTF">2023-11-27T15:19:33Z</dcterms:modified>
</cp:coreProperties>
</file>